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6"/>
  </p:notesMasterIdLst>
  <p:sldIdLst>
    <p:sldId id="256" r:id="rId2"/>
    <p:sldId id="257" r:id="rId3"/>
    <p:sldId id="262" r:id="rId4"/>
    <p:sldId id="258" r:id="rId5"/>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43"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ECEB4D-69CB-4B72-9C08-9D1D712635EC}" type="datetimeFigureOut">
              <a:rPr lang="el-GR" smtClean="0"/>
              <a:t>5/1/2024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AB6073-8229-4207-AE47-4C77522BBD0D}" type="slidenum">
              <a:rPr lang="el-GR" smtClean="0"/>
              <a:t>‹#›</a:t>
            </a:fld>
            <a:endParaRPr lang="el-GR"/>
          </a:p>
        </p:txBody>
      </p:sp>
    </p:spTree>
    <p:extLst>
      <p:ext uri="{BB962C8B-B14F-4D97-AF65-F5344CB8AC3E}">
        <p14:creationId xmlns:p14="http://schemas.microsoft.com/office/powerpoint/2010/main" val="1036051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53AB6073-8229-4207-AE47-4C77522BBD0D}" type="slidenum">
              <a:rPr lang="el-GR" smtClean="0"/>
              <a:t>2</a:t>
            </a:fld>
            <a:endParaRPr lang="el-GR"/>
          </a:p>
        </p:txBody>
      </p:sp>
    </p:spTree>
    <p:extLst>
      <p:ext uri="{BB962C8B-B14F-4D97-AF65-F5344CB8AC3E}">
        <p14:creationId xmlns:p14="http://schemas.microsoft.com/office/powerpoint/2010/main" val="4746653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1/5/2024</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7972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1/5/2024</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763649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1/5/2024</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904088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1/5/2024</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974285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1/5/2024</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53255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1/5/2024</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652939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1/5/2024</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949708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1/5/2024</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380783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1/5/2024</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163105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1/5/2024</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915288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1/5/2024</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152188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1/5/2024</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138248245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Σύννεφα στον ουρανό από χαμηλά">
            <a:extLst>
              <a:ext uri="{FF2B5EF4-FFF2-40B4-BE49-F238E27FC236}">
                <a16:creationId xmlns:a16="http://schemas.microsoft.com/office/drawing/2014/main" id="{2261BAE9-EB09-E4D3-ABBB-B6D1EF38944B}"/>
              </a:ext>
            </a:extLst>
          </p:cNvPr>
          <p:cNvPicPr>
            <a:picLocks noChangeAspect="1"/>
          </p:cNvPicPr>
          <p:nvPr/>
        </p:nvPicPr>
        <p:blipFill rotWithShape="1">
          <a:blip r:embed="rId2"/>
          <a:srcRect l="7097" r="8530" b="-1"/>
          <a:stretch/>
        </p:blipFill>
        <p:spPr>
          <a:xfrm>
            <a:off x="3523488" y="10"/>
            <a:ext cx="8668512" cy="6857990"/>
          </a:xfrm>
          <a:prstGeom prst="rect">
            <a:avLst/>
          </a:prstGeom>
        </p:spPr>
      </p:pic>
      <p:sp>
        <p:nvSpPr>
          <p:cNvPr id="24" name="Rectangle 23">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Τίτλος 1">
            <a:extLst>
              <a:ext uri="{FF2B5EF4-FFF2-40B4-BE49-F238E27FC236}">
                <a16:creationId xmlns:a16="http://schemas.microsoft.com/office/drawing/2014/main" id="{6FDCA8BB-18EE-92EE-6F60-ED67C23E4E98}"/>
              </a:ext>
            </a:extLst>
          </p:cNvPr>
          <p:cNvSpPr>
            <a:spLocks noGrp="1"/>
          </p:cNvSpPr>
          <p:nvPr>
            <p:ph type="ctrTitle"/>
          </p:nvPr>
        </p:nvSpPr>
        <p:spPr>
          <a:xfrm>
            <a:off x="477980" y="1159671"/>
            <a:ext cx="4697134" cy="3579477"/>
          </a:xfrm>
          <a:effectLst>
            <a:outerShdw blurRad="50800" dist="38100" dir="2700000" algn="tl" rotWithShape="0">
              <a:prstClr val="black">
                <a:alpha val="40000"/>
              </a:prstClr>
            </a:outerShdw>
          </a:effectLst>
        </p:spPr>
        <p:txBody>
          <a:bodyPr anchor="b">
            <a:normAutofit/>
          </a:bodyPr>
          <a:lstStyle/>
          <a:p>
            <a:r>
              <a:rPr lang="el-GR" sz="3200" dirty="0">
                <a:latin typeface="Times New Roman" panose="02020603050405020304" pitchFamily="18" charset="0"/>
                <a:cs typeface="Times New Roman" panose="02020603050405020304" pitchFamily="18" charset="0"/>
              </a:rPr>
              <a:t>Η ΚΑΤΑΝΑΛΩΣΗ ΕΝΕΡΓΕΙΑΣ ΣΤΗΝ ΕΛΛΑΔΑ </a:t>
            </a:r>
            <a:br>
              <a:rPr lang="el-GR" sz="3200" dirty="0">
                <a:latin typeface="Alasassy Caps" pitchFamily="2" charset="0"/>
              </a:rPr>
            </a:br>
            <a:endParaRPr lang="el-GR" sz="3200" dirty="0">
              <a:latin typeface="Alasassy Caps" pitchFamily="2" charset="0"/>
            </a:endParaRPr>
          </a:p>
        </p:txBody>
      </p:sp>
      <p:sp>
        <p:nvSpPr>
          <p:cNvPr id="3" name="Υπότιτλος 2">
            <a:extLst>
              <a:ext uri="{FF2B5EF4-FFF2-40B4-BE49-F238E27FC236}">
                <a16:creationId xmlns:a16="http://schemas.microsoft.com/office/drawing/2014/main" id="{9206140F-D2BE-E680-80FA-1810F26909DE}"/>
              </a:ext>
            </a:extLst>
          </p:cNvPr>
          <p:cNvSpPr>
            <a:spLocks noGrp="1"/>
          </p:cNvSpPr>
          <p:nvPr>
            <p:ph type="subTitle" idx="1"/>
          </p:nvPr>
        </p:nvSpPr>
        <p:spPr>
          <a:xfrm>
            <a:off x="477980" y="4872922"/>
            <a:ext cx="4023359" cy="1208141"/>
          </a:xfrm>
          <a:noFill/>
          <a:ln>
            <a:noFill/>
          </a:ln>
          <a:effectLst>
            <a:outerShdw blurRad="50800" dist="38100" dir="2700000" algn="tl" rotWithShape="0">
              <a:prstClr val="black">
                <a:alpha val="40000"/>
              </a:prstClr>
            </a:outerShdw>
          </a:effectLst>
        </p:spPr>
        <p:txBody>
          <a:bodyPr>
            <a:normAutofit fontScale="85000" lnSpcReduction="10000"/>
          </a:bodyPr>
          <a:lstStyle/>
          <a:p>
            <a:r>
              <a:rPr lang="el-GR" sz="2000" b="1" dirty="0">
                <a:latin typeface="Times New Roman" panose="02020603050405020304" pitchFamily="18" charset="0"/>
                <a:cs typeface="Times New Roman" panose="02020603050405020304" pitchFamily="18" charset="0"/>
              </a:rPr>
              <a:t>ΜΑΜΟΥΡΑ ΑΡΓΥΡΩ</a:t>
            </a:r>
          </a:p>
          <a:p>
            <a:r>
              <a:rPr lang="el-GR" sz="2000" b="1" dirty="0">
                <a:latin typeface="Times New Roman" panose="02020603050405020304" pitchFamily="18" charset="0"/>
                <a:cs typeface="Times New Roman" panose="02020603050405020304" pitchFamily="18" charset="0"/>
              </a:rPr>
              <a:t>ΠΑΛΙΟΔΗΜΟΥ ΑΝΤΙΓΟΝΗ-ΜΑΡΙΑ</a:t>
            </a:r>
          </a:p>
          <a:p>
            <a:r>
              <a:rPr lang="el-GR" sz="2000" b="1" dirty="0">
                <a:latin typeface="Times New Roman" panose="02020603050405020304" pitchFamily="18" charset="0"/>
                <a:cs typeface="Times New Roman" panose="02020603050405020304" pitchFamily="18" charset="0"/>
              </a:rPr>
              <a:t>ΣΑΓΡΟΠΟΥΛΟΥ ΔΗΜΗΤΡΑ</a:t>
            </a:r>
          </a:p>
          <a:p>
            <a:pPr marL="342900" indent="-342900">
              <a:buFont typeface="Arial" panose="020B0604020202020204" pitchFamily="34" charset="0"/>
              <a:buChar char="•"/>
            </a:pPr>
            <a:endParaRPr lang="el-GR" sz="2000" b="1" dirty="0">
              <a:latin typeface="Calibri" panose="020F0502020204030204" pitchFamily="34" charset="0"/>
              <a:cs typeface="Calibri" panose="020F0502020204030204" pitchFamily="34" charset="0"/>
            </a:endParaRPr>
          </a:p>
        </p:txBody>
      </p:sp>
      <p:sp>
        <p:nvSpPr>
          <p:cNvPr id="62" name="Rectangle 25">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2">
              <a:lumMod val="25000"/>
              <a:lumOff val="75000"/>
            </a:schemeClr>
          </a:solidFill>
          <a:ln w="3175">
            <a:solidFill>
              <a:schemeClr val="tx2">
                <a:lumMod val="25000"/>
                <a:lumOff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23048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060">
            <a:alpha val="16000"/>
          </a:srgbClr>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BB4CFBB-D3AE-627B-263A-504C1488D5A7}"/>
              </a:ext>
            </a:extLst>
          </p:cNvPr>
          <p:cNvSpPr>
            <a:spLocks noGrp="1"/>
          </p:cNvSpPr>
          <p:nvPr>
            <p:ph type="title"/>
          </p:nvPr>
        </p:nvSpPr>
        <p:spPr/>
        <p:txBody>
          <a:bodyPr/>
          <a:lstStyle/>
          <a:p>
            <a:pPr algn="ctr"/>
            <a:r>
              <a:rPr lang="el-GR" dirty="0">
                <a:latin typeface="Times New Roman" panose="02020603050405020304" pitchFamily="18" charset="0"/>
                <a:cs typeface="Times New Roman" panose="02020603050405020304" pitchFamily="18" charset="0"/>
              </a:rPr>
              <a:t>ΔΙΑΤΥΠΩΣΗ ΤΟΥ ΠΡΟΒΛΗΜΑΤΟΣ </a:t>
            </a:r>
          </a:p>
        </p:txBody>
      </p:sp>
      <p:sp>
        <p:nvSpPr>
          <p:cNvPr id="3" name="Θέση περιεχομένου 2">
            <a:extLst>
              <a:ext uri="{FF2B5EF4-FFF2-40B4-BE49-F238E27FC236}">
                <a16:creationId xmlns:a16="http://schemas.microsoft.com/office/drawing/2014/main" id="{E27DE399-6A0C-8330-56D5-A61F2E62DE10}"/>
              </a:ext>
            </a:extLst>
          </p:cNvPr>
          <p:cNvSpPr>
            <a:spLocks noGrp="1"/>
          </p:cNvSpPr>
          <p:nvPr>
            <p:ph idx="1"/>
          </p:nvPr>
        </p:nvSpPr>
        <p:spPr>
          <a:xfrm>
            <a:off x="581895" y="2277756"/>
            <a:ext cx="11013865" cy="2455724"/>
          </a:xfrm>
        </p:spPr>
        <p:txBody>
          <a:bodyPr>
            <a:normAutofit/>
          </a:bodyPr>
          <a:lstStyle/>
          <a:p>
            <a:pPr marL="0" indent="0" algn="just">
              <a:lnSpc>
                <a:spcPct val="107000"/>
              </a:lnSpc>
              <a:spcAft>
                <a:spcPts val="800"/>
              </a:spcAft>
              <a:buNone/>
            </a:pPr>
            <a:r>
              <a:rPr lang="el-GR" sz="1700" kern="100" dirty="0">
                <a:effectLst/>
                <a:latin typeface="Times New Roman" panose="02020603050405020304" pitchFamily="18" charset="0"/>
                <a:ea typeface="Calibri" panose="020F0502020204030204" pitchFamily="34" charset="0"/>
                <a:cs typeface="Times New Roman" panose="02020603050405020304" pitchFamily="18" charset="0"/>
              </a:rPr>
              <a:t>Ένας από τους πιο σημαντικούς παράγοντες στην επιδείνωση του φαινομένου του θερμοκηπίου είναι η εξόρυξη και η χρήση του λιγνίτη για την παραγωγή ηλεκτρικής ενέργειας. Αντίθετα, η χρήση φυσικού αερίου και ανανεώσιμων πηγών ενέργειας, όπως η υδροηλεκτρική ενέργεια, μπορούν να μειώσουν σε σημαντικό βαθμό αυτό το φαινόμενο. Παρακάτω παρουσιάζεται η συλλογή δεδομένων από την εφαρμογή “</a:t>
            </a:r>
            <a:r>
              <a:rPr lang="en-US" sz="1700" i="1" kern="100" dirty="0">
                <a:effectLst/>
                <a:latin typeface="Times New Roman" panose="02020603050405020304" pitchFamily="18" charset="0"/>
                <a:ea typeface="Calibri" panose="020F0502020204030204" pitchFamily="34" charset="0"/>
                <a:cs typeface="Times New Roman" panose="02020603050405020304" pitchFamily="18" charset="0"/>
              </a:rPr>
              <a:t>Ipto ANALYTICS </a:t>
            </a:r>
            <a:r>
              <a:rPr lang="el-GR" sz="17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700" kern="100" dirty="0">
                <a:effectLst/>
                <a:latin typeface="Times New Roman" panose="02020603050405020304" pitchFamily="18" charset="0"/>
                <a:ea typeface="Calibri" panose="020F0502020204030204" pitchFamily="34" charset="0"/>
                <a:cs typeface="Times New Roman" panose="02020603050405020304" pitchFamily="18" charset="0"/>
              </a:rPr>
              <a:t>Independent Power Transmission Operator</a:t>
            </a:r>
            <a:r>
              <a:rPr lang="el-GR" sz="17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700" kern="100" dirty="0">
                <a:effectLst/>
                <a:latin typeface="Times New Roman" panose="02020603050405020304" pitchFamily="18" charset="0"/>
                <a:ea typeface="Calibri" panose="020F0502020204030204" pitchFamily="34" charset="0"/>
                <a:cs typeface="Times New Roman" panose="02020603050405020304" pitchFamily="18" charset="0"/>
              </a:rPr>
              <a:t>IPTO S</a:t>
            </a:r>
            <a:r>
              <a:rPr lang="el-GR" sz="1700" kern="1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1700" kern="100" dirty="0">
                <a:effectLst/>
                <a:latin typeface="Times New Roman" panose="02020603050405020304" pitchFamily="18" charset="0"/>
                <a:ea typeface="Calibri" panose="020F0502020204030204" pitchFamily="34" charset="0"/>
                <a:cs typeface="Times New Roman" panose="02020603050405020304" pitchFamily="18" charset="0"/>
              </a:rPr>
              <a:t>A</a:t>
            </a:r>
            <a:r>
              <a:rPr lang="el-GR" sz="1700" kern="100" dirty="0">
                <a:effectLst/>
                <a:latin typeface="Times New Roman" panose="02020603050405020304" pitchFamily="18" charset="0"/>
                <a:ea typeface="Calibri" panose="020F0502020204030204" pitchFamily="34" charset="0"/>
                <a:cs typeface="Times New Roman" panose="02020603050405020304" pitchFamily="18" charset="0"/>
              </a:rPr>
              <a:t>.)) από την οποία μπορούμε να συλλέξουμε δεδομένα που αφορούν στο Ελληνικό Σύστημα Μεταφοράς Ηλεκτρικής Ενέργειας. Καταγράψαμε τις τιμές για την παραγωγή λιγνίτη, φυσικού αερίου και υδροηλεκτρικής ενέργειας, όπως φαίνεται παρακάτω. Το χρονοδιάγραμμα για το οποίο δουλέψαμε ήταν από την 1η Φεβρουαρίου έως τις 7 Μαρτίου 2022</a:t>
            </a:r>
            <a:r>
              <a:rPr lang="el-GR" sz="1700" kern="100" dirty="0">
                <a:latin typeface="Times New Roman" panose="02020603050405020304" pitchFamily="18" charset="0"/>
                <a:ea typeface="Calibri" panose="020F0502020204030204" pitchFamily="34" charset="0"/>
                <a:cs typeface="Times New Roman" panose="02020603050405020304" pitchFamily="18" charset="0"/>
              </a:rPr>
              <a:t>. Ο</a:t>
            </a:r>
            <a:r>
              <a:rPr lang="el-GR" sz="1700" kern="100" dirty="0">
                <a:effectLst/>
                <a:latin typeface="Times New Roman" panose="02020603050405020304" pitchFamily="18" charset="0"/>
                <a:ea typeface="Calibri" panose="020F0502020204030204" pitchFamily="34" charset="0"/>
                <a:cs typeface="Times New Roman" panose="02020603050405020304" pitchFamily="18" charset="0"/>
              </a:rPr>
              <a:t>ι λαμβανόμενες τιμές βρίσκονται σε μονάδα μέτρησης MW (</a:t>
            </a:r>
            <a:r>
              <a:rPr lang="en-US" sz="1700" kern="100" dirty="0">
                <a:effectLst/>
                <a:latin typeface="Times New Roman" panose="02020603050405020304" pitchFamily="18" charset="0"/>
                <a:ea typeface="Calibri" panose="020F0502020204030204" pitchFamily="34" charset="0"/>
                <a:cs typeface="Times New Roman" panose="02020603050405020304" pitchFamily="18" charset="0"/>
              </a:rPr>
              <a:t>Mega Watt</a:t>
            </a:r>
            <a:r>
              <a:rPr lang="el-GR" sz="1700" kern="100" dirty="0">
                <a:effectLst/>
                <a:latin typeface="Times New Roman" panose="02020603050405020304" pitchFamily="18" charset="0"/>
                <a:ea typeface="Calibri" panose="020F0502020204030204" pitchFamily="34" charset="0"/>
                <a:cs typeface="Times New Roman" panose="02020603050405020304" pitchFamily="18" charset="0"/>
              </a:rPr>
              <a:t>) και </a:t>
            </a:r>
            <a:r>
              <a:rPr lang="el-GR" sz="1700" kern="100">
                <a:effectLst/>
                <a:latin typeface="Times New Roman" panose="02020603050405020304" pitchFamily="18" charset="0"/>
                <a:ea typeface="Calibri" panose="020F0502020204030204" pitchFamily="34" charset="0"/>
                <a:cs typeface="Times New Roman" panose="02020603050405020304" pitchFamily="18" charset="0"/>
              </a:rPr>
              <a:t>τις σημειώσαμε </a:t>
            </a:r>
            <a:r>
              <a:rPr lang="el-GR" sz="1700" kern="100" dirty="0">
                <a:effectLst/>
                <a:latin typeface="Times New Roman" panose="02020603050405020304" pitchFamily="18" charset="0"/>
                <a:ea typeface="Calibri" panose="020F0502020204030204" pitchFamily="34" charset="0"/>
                <a:cs typeface="Times New Roman" panose="02020603050405020304" pitchFamily="18" charset="0"/>
              </a:rPr>
              <a:t>στους επόμενους πίνακες, ως εξής:</a:t>
            </a:r>
            <a:endParaRPr lang="el-GR" sz="1700" kern="1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5" name="Ευθεία γραμμή σύνδεσης 4">
            <a:extLst>
              <a:ext uri="{FF2B5EF4-FFF2-40B4-BE49-F238E27FC236}">
                <a16:creationId xmlns:a16="http://schemas.microsoft.com/office/drawing/2014/main" id="{2C4AAD0A-2892-6042-B5BB-C032031BBD94}"/>
              </a:ext>
            </a:extLst>
          </p:cNvPr>
          <p:cNvCxnSpPr>
            <a:cxnSpLocks/>
          </p:cNvCxnSpPr>
          <p:nvPr/>
        </p:nvCxnSpPr>
        <p:spPr>
          <a:xfrm>
            <a:off x="596240" y="2201138"/>
            <a:ext cx="0" cy="23507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Ευθεία γραμμή σύνδεσης 6">
            <a:extLst>
              <a:ext uri="{FF2B5EF4-FFF2-40B4-BE49-F238E27FC236}">
                <a16:creationId xmlns:a16="http://schemas.microsoft.com/office/drawing/2014/main" id="{6C643207-D292-47F1-B53A-43BCEF8ACE1E}"/>
              </a:ext>
            </a:extLst>
          </p:cNvPr>
          <p:cNvCxnSpPr>
            <a:cxnSpLocks/>
          </p:cNvCxnSpPr>
          <p:nvPr/>
        </p:nvCxnSpPr>
        <p:spPr>
          <a:xfrm>
            <a:off x="904672" y="2033081"/>
            <a:ext cx="3492230"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ctangle 1">
            <a:extLst>
              <a:ext uri="{FF2B5EF4-FFF2-40B4-BE49-F238E27FC236}">
                <a16:creationId xmlns:a16="http://schemas.microsoft.com/office/drawing/2014/main" id="{59AF54D0-FF37-0F34-DCD2-2EBF21156FC4}"/>
              </a:ext>
            </a:extLst>
          </p:cNvPr>
          <p:cNvSpPr>
            <a:spLocks noChangeArrowheads="1"/>
          </p:cNvSpPr>
          <p:nvPr/>
        </p:nvSpPr>
        <p:spPr bwMode="auto">
          <a:xfrm>
            <a:off x="6601913" y="501722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6" name="Πίνακας 5">
            <a:extLst>
              <a:ext uri="{FF2B5EF4-FFF2-40B4-BE49-F238E27FC236}">
                <a16:creationId xmlns:a16="http://schemas.microsoft.com/office/drawing/2014/main" id="{1D5F4CC4-9EDE-1BAF-A48C-12776656E6C0}"/>
              </a:ext>
            </a:extLst>
          </p:cNvPr>
          <p:cNvGraphicFramePr>
            <a:graphicFrameLocks noGrp="1"/>
          </p:cNvGraphicFramePr>
          <p:nvPr>
            <p:extLst>
              <p:ext uri="{D42A27DB-BD31-4B8C-83A1-F6EECF244321}">
                <p14:modId xmlns:p14="http://schemas.microsoft.com/office/powerpoint/2010/main" val="103764232"/>
              </p:ext>
            </p:extLst>
          </p:nvPr>
        </p:nvGraphicFramePr>
        <p:xfrm>
          <a:off x="667258" y="4749993"/>
          <a:ext cx="5325110" cy="1547880"/>
        </p:xfrm>
        <a:graphic>
          <a:graphicData uri="http://schemas.openxmlformats.org/drawingml/2006/table">
            <a:tbl>
              <a:tblPr firstRow="1" firstCol="1" bandRow="1"/>
              <a:tblGrid>
                <a:gridCol w="213995">
                  <a:extLst>
                    <a:ext uri="{9D8B030D-6E8A-4147-A177-3AD203B41FA5}">
                      <a16:colId xmlns:a16="http://schemas.microsoft.com/office/drawing/2014/main" val="1691836076"/>
                    </a:ext>
                  </a:extLst>
                </a:gridCol>
                <a:gridCol w="802640">
                  <a:extLst>
                    <a:ext uri="{9D8B030D-6E8A-4147-A177-3AD203B41FA5}">
                      <a16:colId xmlns:a16="http://schemas.microsoft.com/office/drawing/2014/main" val="2388392671"/>
                    </a:ext>
                  </a:extLst>
                </a:gridCol>
                <a:gridCol w="289560">
                  <a:extLst>
                    <a:ext uri="{9D8B030D-6E8A-4147-A177-3AD203B41FA5}">
                      <a16:colId xmlns:a16="http://schemas.microsoft.com/office/drawing/2014/main" val="1854759048"/>
                    </a:ext>
                  </a:extLst>
                </a:gridCol>
                <a:gridCol w="781050">
                  <a:extLst>
                    <a:ext uri="{9D8B030D-6E8A-4147-A177-3AD203B41FA5}">
                      <a16:colId xmlns:a16="http://schemas.microsoft.com/office/drawing/2014/main" val="1750653589"/>
                    </a:ext>
                  </a:extLst>
                </a:gridCol>
                <a:gridCol w="289560">
                  <a:extLst>
                    <a:ext uri="{9D8B030D-6E8A-4147-A177-3AD203B41FA5}">
                      <a16:colId xmlns:a16="http://schemas.microsoft.com/office/drawing/2014/main" val="3029705536"/>
                    </a:ext>
                  </a:extLst>
                </a:gridCol>
                <a:gridCol w="786765">
                  <a:extLst>
                    <a:ext uri="{9D8B030D-6E8A-4147-A177-3AD203B41FA5}">
                      <a16:colId xmlns:a16="http://schemas.microsoft.com/office/drawing/2014/main" val="1903230873"/>
                    </a:ext>
                  </a:extLst>
                </a:gridCol>
                <a:gridCol w="289560">
                  <a:extLst>
                    <a:ext uri="{9D8B030D-6E8A-4147-A177-3AD203B41FA5}">
                      <a16:colId xmlns:a16="http://schemas.microsoft.com/office/drawing/2014/main" val="2712605922"/>
                    </a:ext>
                  </a:extLst>
                </a:gridCol>
                <a:gridCol w="796925">
                  <a:extLst>
                    <a:ext uri="{9D8B030D-6E8A-4147-A177-3AD203B41FA5}">
                      <a16:colId xmlns:a16="http://schemas.microsoft.com/office/drawing/2014/main" val="1444589507"/>
                    </a:ext>
                  </a:extLst>
                </a:gridCol>
                <a:gridCol w="289560">
                  <a:extLst>
                    <a:ext uri="{9D8B030D-6E8A-4147-A177-3AD203B41FA5}">
                      <a16:colId xmlns:a16="http://schemas.microsoft.com/office/drawing/2014/main" val="4098975941"/>
                    </a:ext>
                  </a:extLst>
                </a:gridCol>
                <a:gridCol w="785495">
                  <a:extLst>
                    <a:ext uri="{9D8B030D-6E8A-4147-A177-3AD203B41FA5}">
                      <a16:colId xmlns:a16="http://schemas.microsoft.com/office/drawing/2014/main" val="867063671"/>
                    </a:ext>
                  </a:extLst>
                </a:gridCol>
              </a:tblGrid>
              <a:tr h="116595">
                <a:tc gridSpan="10">
                  <a:txBody>
                    <a:bodyPr/>
                    <a:lstStyle/>
                    <a:p>
                      <a:pPr algn="ctr">
                        <a:lnSpc>
                          <a:spcPct val="150000"/>
                        </a:lnSpc>
                        <a:spcAft>
                          <a:spcPts val="800"/>
                        </a:spcAft>
                        <a:tabLst>
                          <a:tab pos="1061085" algn="l"/>
                        </a:tabLst>
                      </a:pPr>
                      <a:r>
                        <a:rPr lang="el-GR"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Μεταβλητή 1: Κατανάλωση ενέργειας Λιγνίτη (</a:t>
                      </a: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MW</a:t>
                      </a:r>
                      <a:r>
                        <a:rPr lang="el-GR"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3923613379"/>
                  </a:ext>
                </a:extLst>
              </a:tr>
              <a:tr h="168275">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1055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819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636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655</a:t>
                      </a:r>
                      <a:endParaRPr lang="el-GR"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645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3351765509"/>
                  </a:ext>
                </a:extLst>
              </a:tr>
              <a:tr h="168275">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pPr>
                      <a:r>
                        <a:rPr lang="el-GR" sz="1100" kern="100">
                          <a:effectLst/>
                          <a:latin typeface="Times New Roman" panose="02020603050405020304" pitchFamily="18" charset="0"/>
                          <a:ea typeface="Calibri" panose="020F0502020204030204" pitchFamily="34" charset="0"/>
                          <a:cs typeface="Times New Roman" panose="02020603050405020304" pitchFamily="18" charset="0"/>
                        </a:rPr>
                        <a:t>1041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effectLst/>
                          <a:latin typeface="Times New Roman" panose="02020603050405020304" pitchFamily="18" charset="0"/>
                          <a:ea typeface="Calibri" panose="020F0502020204030204" pitchFamily="34" charset="0"/>
                          <a:cs typeface="Times New Roman" panose="02020603050405020304" pitchFamily="18" charset="0"/>
                        </a:rPr>
                        <a:t>888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16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591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23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643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30</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739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3402004415"/>
                  </a:ext>
                </a:extLst>
              </a:tr>
              <a:tr h="168275">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889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916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629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431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780</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3881518762"/>
                  </a:ext>
                </a:extLst>
              </a:tr>
              <a:tr h="168275">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pPr>
                      <a:r>
                        <a:rPr lang="el-GR" sz="1100" kern="100">
                          <a:effectLst/>
                          <a:latin typeface="Times New Roman" panose="02020603050405020304" pitchFamily="18" charset="0"/>
                          <a:ea typeface="Calibri" panose="020F0502020204030204" pitchFamily="34" charset="0"/>
                          <a:cs typeface="Times New Roman" panose="02020603050405020304" pitchFamily="18" charset="0"/>
                        </a:rPr>
                        <a:t>878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11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effectLst/>
                          <a:latin typeface="Times New Roman" panose="02020603050405020304" pitchFamily="18" charset="0"/>
                          <a:ea typeface="Calibri" panose="020F0502020204030204" pitchFamily="34" charset="0"/>
                          <a:cs typeface="Times New Roman" panose="02020603050405020304" pitchFamily="18" charset="0"/>
                        </a:rPr>
                        <a:t>912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18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554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25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425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32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1103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3970198860"/>
                  </a:ext>
                </a:extLst>
              </a:tr>
              <a:tr h="168275">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902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626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406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405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33</a:t>
                      </a:r>
                      <a:endParaRPr lang="el-GR"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1371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904803272"/>
                  </a:ext>
                </a:extLst>
              </a:tr>
              <a:tr h="168275">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pPr>
                      <a:r>
                        <a:rPr lang="el-GR" sz="1100" kern="100">
                          <a:effectLst/>
                          <a:latin typeface="Times New Roman" panose="02020603050405020304" pitchFamily="18" charset="0"/>
                          <a:ea typeface="Calibri" panose="020F0502020204030204" pitchFamily="34" charset="0"/>
                          <a:cs typeface="Times New Roman" panose="02020603050405020304" pitchFamily="18" charset="0"/>
                        </a:rPr>
                        <a:t>880</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13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effectLst/>
                          <a:latin typeface="Times New Roman" panose="02020603050405020304" pitchFamily="18" charset="0"/>
                          <a:ea typeface="Calibri" panose="020F0502020204030204" pitchFamily="34" charset="0"/>
                          <a:cs typeface="Times New Roman" panose="02020603050405020304" pitchFamily="18" charset="0"/>
                        </a:rPr>
                        <a:t>622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20</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419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27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381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34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1357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328700345"/>
                  </a:ext>
                </a:extLst>
              </a:tr>
              <a:tr h="168275">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1075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640</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21</a:t>
                      </a:r>
                      <a:endParaRPr lang="el-GR"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470</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669</a:t>
                      </a:r>
                      <a:endParaRPr lang="el-GR"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1433</a:t>
                      </a:r>
                      <a:endParaRPr lang="el-GR"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3860990388"/>
                  </a:ext>
                </a:extLst>
              </a:tr>
            </a:tbl>
          </a:graphicData>
        </a:graphic>
      </p:graphicFrame>
      <p:graphicFrame>
        <p:nvGraphicFramePr>
          <p:cNvPr id="8" name="Πίνακας 7">
            <a:extLst>
              <a:ext uri="{FF2B5EF4-FFF2-40B4-BE49-F238E27FC236}">
                <a16:creationId xmlns:a16="http://schemas.microsoft.com/office/drawing/2014/main" id="{9ADFF660-748A-132E-B616-CD0967759DD0}"/>
              </a:ext>
            </a:extLst>
          </p:cNvPr>
          <p:cNvGraphicFramePr>
            <a:graphicFrameLocks noGrp="1"/>
          </p:cNvGraphicFramePr>
          <p:nvPr>
            <p:extLst>
              <p:ext uri="{D42A27DB-BD31-4B8C-83A1-F6EECF244321}">
                <p14:modId xmlns:p14="http://schemas.microsoft.com/office/powerpoint/2010/main" val="376444664"/>
              </p:ext>
            </p:extLst>
          </p:nvPr>
        </p:nvGraphicFramePr>
        <p:xfrm>
          <a:off x="6199632" y="4749993"/>
          <a:ext cx="5325110" cy="1547880"/>
        </p:xfrm>
        <a:graphic>
          <a:graphicData uri="http://schemas.openxmlformats.org/drawingml/2006/table">
            <a:tbl>
              <a:tblPr firstRow="1" firstCol="1" bandRow="1"/>
              <a:tblGrid>
                <a:gridCol w="213995">
                  <a:extLst>
                    <a:ext uri="{9D8B030D-6E8A-4147-A177-3AD203B41FA5}">
                      <a16:colId xmlns:a16="http://schemas.microsoft.com/office/drawing/2014/main" val="1856541807"/>
                    </a:ext>
                  </a:extLst>
                </a:gridCol>
                <a:gridCol w="802640">
                  <a:extLst>
                    <a:ext uri="{9D8B030D-6E8A-4147-A177-3AD203B41FA5}">
                      <a16:colId xmlns:a16="http://schemas.microsoft.com/office/drawing/2014/main" val="1785838030"/>
                    </a:ext>
                  </a:extLst>
                </a:gridCol>
                <a:gridCol w="289560">
                  <a:extLst>
                    <a:ext uri="{9D8B030D-6E8A-4147-A177-3AD203B41FA5}">
                      <a16:colId xmlns:a16="http://schemas.microsoft.com/office/drawing/2014/main" val="1875740754"/>
                    </a:ext>
                  </a:extLst>
                </a:gridCol>
                <a:gridCol w="781050">
                  <a:extLst>
                    <a:ext uri="{9D8B030D-6E8A-4147-A177-3AD203B41FA5}">
                      <a16:colId xmlns:a16="http://schemas.microsoft.com/office/drawing/2014/main" val="3314940074"/>
                    </a:ext>
                  </a:extLst>
                </a:gridCol>
                <a:gridCol w="289560">
                  <a:extLst>
                    <a:ext uri="{9D8B030D-6E8A-4147-A177-3AD203B41FA5}">
                      <a16:colId xmlns:a16="http://schemas.microsoft.com/office/drawing/2014/main" val="578090184"/>
                    </a:ext>
                  </a:extLst>
                </a:gridCol>
                <a:gridCol w="786765">
                  <a:extLst>
                    <a:ext uri="{9D8B030D-6E8A-4147-A177-3AD203B41FA5}">
                      <a16:colId xmlns:a16="http://schemas.microsoft.com/office/drawing/2014/main" val="286295090"/>
                    </a:ext>
                  </a:extLst>
                </a:gridCol>
                <a:gridCol w="289560">
                  <a:extLst>
                    <a:ext uri="{9D8B030D-6E8A-4147-A177-3AD203B41FA5}">
                      <a16:colId xmlns:a16="http://schemas.microsoft.com/office/drawing/2014/main" val="1466548340"/>
                    </a:ext>
                  </a:extLst>
                </a:gridCol>
                <a:gridCol w="796925">
                  <a:extLst>
                    <a:ext uri="{9D8B030D-6E8A-4147-A177-3AD203B41FA5}">
                      <a16:colId xmlns:a16="http://schemas.microsoft.com/office/drawing/2014/main" val="428724270"/>
                    </a:ext>
                  </a:extLst>
                </a:gridCol>
                <a:gridCol w="289560">
                  <a:extLst>
                    <a:ext uri="{9D8B030D-6E8A-4147-A177-3AD203B41FA5}">
                      <a16:colId xmlns:a16="http://schemas.microsoft.com/office/drawing/2014/main" val="3231717525"/>
                    </a:ext>
                  </a:extLst>
                </a:gridCol>
                <a:gridCol w="785495">
                  <a:extLst>
                    <a:ext uri="{9D8B030D-6E8A-4147-A177-3AD203B41FA5}">
                      <a16:colId xmlns:a16="http://schemas.microsoft.com/office/drawing/2014/main" val="446572486"/>
                    </a:ext>
                  </a:extLst>
                </a:gridCol>
              </a:tblGrid>
              <a:tr h="168275">
                <a:tc gridSpan="10">
                  <a:txBody>
                    <a:bodyPr/>
                    <a:lstStyle/>
                    <a:p>
                      <a:pPr algn="ctr">
                        <a:lnSpc>
                          <a:spcPct val="150000"/>
                        </a:lnSpc>
                        <a:spcAft>
                          <a:spcPts val="800"/>
                        </a:spcAft>
                        <a:tabLst>
                          <a:tab pos="1061085" algn="l"/>
                        </a:tabLst>
                      </a:pPr>
                      <a:r>
                        <a:rPr lang="el-GR"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Μεταβλητή 2: Κατανάλωση ενέργειας φυσικού αερίου (</a:t>
                      </a: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MW</a:t>
                      </a:r>
                      <a:r>
                        <a:rPr lang="el-GR"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529124621"/>
                  </a:ext>
                </a:extLst>
              </a:tr>
              <a:tr h="168275">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3173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3193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3745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2579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4277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3407200728"/>
                  </a:ext>
                </a:extLst>
              </a:tr>
              <a:tr h="168275">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3650</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3665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16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3812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23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2341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30</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4389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809170753"/>
                  </a:ext>
                </a:extLst>
              </a:tr>
              <a:tr h="168275">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2944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3549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3474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3031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4389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154185243"/>
                  </a:ext>
                </a:extLst>
              </a:tr>
              <a:tr h="168275">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4465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11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3532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18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3376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25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3827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32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4535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121048566"/>
                  </a:ext>
                </a:extLst>
              </a:tr>
              <a:tr h="168275">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4321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3315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2462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3872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4349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60580281"/>
                  </a:ext>
                </a:extLst>
              </a:tr>
              <a:tr h="168275">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3012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13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3148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20</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2542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27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3114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34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4088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882050378"/>
                  </a:ext>
                </a:extLst>
              </a:tr>
              <a:tr h="168275">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2849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4017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2277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4176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3502</a:t>
                      </a:r>
                      <a:endParaRPr lang="el-GR"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526893195"/>
                  </a:ext>
                </a:extLst>
              </a:tr>
            </a:tbl>
          </a:graphicData>
        </a:graphic>
      </p:graphicFrame>
    </p:spTree>
    <p:extLst>
      <p:ext uri="{BB962C8B-B14F-4D97-AF65-F5344CB8AC3E}">
        <p14:creationId xmlns:p14="http://schemas.microsoft.com/office/powerpoint/2010/main" val="546953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060">
            <a:alpha val="16000"/>
          </a:srgbClr>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BB4CFBB-D3AE-627B-263A-504C1488D5A7}"/>
              </a:ext>
            </a:extLst>
          </p:cNvPr>
          <p:cNvSpPr>
            <a:spLocks noGrp="1"/>
          </p:cNvSpPr>
          <p:nvPr>
            <p:ph type="title"/>
          </p:nvPr>
        </p:nvSpPr>
        <p:spPr/>
        <p:txBody>
          <a:bodyPr/>
          <a:lstStyle/>
          <a:p>
            <a:pPr algn="ctr"/>
            <a:r>
              <a:rPr lang="el-GR" dirty="0">
                <a:latin typeface="Times New Roman" panose="02020603050405020304" pitchFamily="18" charset="0"/>
                <a:cs typeface="Times New Roman" panose="02020603050405020304" pitchFamily="18" charset="0"/>
              </a:rPr>
              <a:t>ΔΙΑΤΥΠΩΣΗ ΤΟΥ ΠΡΟΒΛΗΜΑΤΟΣ </a:t>
            </a:r>
            <a:endParaRPr lang="el-GR" dirty="0">
              <a:latin typeface="Calibri" panose="020F0502020204030204" pitchFamily="34" charset="0"/>
              <a:cs typeface="Calibri" panose="020F0502020204030204" pitchFamily="34" charset="0"/>
            </a:endParaRPr>
          </a:p>
        </p:txBody>
      </p:sp>
      <p:sp>
        <p:nvSpPr>
          <p:cNvPr id="3" name="Θέση περιεχομένου 2">
            <a:extLst>
              <a:ext uri="{FF2B5EF4-FFF2-40B4-BE49-F238E27FC236}">
                <a16:creationId xmlns:a16="http://schemas.microsoft.com/office/drawing/2014/main" id="{E27DE399-6A0C-8330-56D5-A61F2E62DE10}"/>
              </a:ext>
            </a:extLst>
          </p:cNvPr>
          <p:cNvSpPr>
            <a:spLocks noGrp="1"/>
          </p:cNvSpPr>
          <p:nvPr>
            <p:ph idx="1"/>
          </p:nvPr>
        </p:nvSpPr>
        <p:spPr>
          <a:xfrm>
            <a:off x="904672" y="3779445"/>
            <a:ext cx="11215138" cy="2459991"/>
          </a:xfrm>
        </p:spPr>
        <p:txBody>
          <a:bodyPr>
            <a:noAutofit/>
          </a:bodyPr>
          <a:lstStyle/>
          <a:p>
            <a:pPr marL="0" indent="0">
              <a:lnSpc>
                <a:spcPct val="100000"/>
              </a:lnSpc>
              <a:buNone/>
            </a:pPr>
            <a:endParaRPr lang="el-GR" sz="1700" dirty="0">
              <a:latin typeface="Times New Roman" panose="02020603050405020304" pitchFamily="18" charset="0"/>
              <a:cs typeface="Times New Roman" panose="02020603050405020304" pitchFamily="18" charset="0"/>
            </a:endParaRPr>
          </a:p>
          <a:p>
            <a:pPr marL="0" indent="0" algn="just">
              <a:lnSpc>
                <a:spcPct val="100000"/>
              </a:lnSpc>
              <a:spcAft>
                <a:spcPts val="800"/>
              </a:spcAft>
              <a:buNone/>
            </a:pPr>
            <a:endParaRPr lang="el-GR" sz="17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cxnSp>
        <p:nvCxnSpPr>
          <p:cNvPr id="5" name="Ευθεία γραμμή σύνδεσης 4">
            <a:extLst>
              <a:ext uri="{FF2B5EF4-FFF2-40B4-BE49-F238E27FC236}">
                <a16:creationId xmlns:a16="http://schemas.microsoft.com/office/drawing/2014/main" id="{2C4AAD0A-2892-6042-B5BB-C032031BBD94}"/>
              </a:ext>
            </a:extLst>
          </p:cNvPr>
          <p:cNvCxnSpPr>
            <a:cxnSpLocks/>
          </p:cNvCxnSpPr>
          <p:nvPr/>
        </p:nvCxnSpPr>
        <p:spPr>
          <a:xfrm>
            <a:off x="579019" y="3787309"/>
            <a:ext cx="0" cy="291307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Ευθεία γραμμή σύνδεσης 6">
            <a:extLst>
              <a:ext uri="{FF2B5EF4-FFF2-40B4-BE49-F238E27FC236}">
                <a16:creationId xmlns:a16="http://schemas.microsoft.com/office/drawing/2014/main" id="{6C643207-D292-47F1-B53A-43BCEF8ACE1E}"/>
              </a:ext>
            </a:extLst>
          </p:cNvPr>
          <p:cNvCxnSpPr>
            <a:cxnSpLocks/>
          </p:cNvCxnSpPr>
          <p:nvPr/>
        </p:nvCxnSpPr>
        <p:spPr>
          <a:xfrm>
            <a:off x="904672" y="2033081"/>
            <a:ext cx="3492230"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ctangle 1">
            <a:extLst>
              <a:ext uri="{FF2B5EF4-FFF2-40B4-BE49-F238E27FC236}">
                <a16:creationId xmlns:a16="http://schemas.microsoft.com/office/drawing/2014/main" id="{59AF54D0-FF37-0F34-DCD2-2EBF21156FC4}"/>
              </a:ext>
            </a:extLst>
          </p:cNvPr>
          <p:cNvSpPr>
            <a:spLocks noChangeArrowheads="1"/>
          </p:cNvSpPr>
          <p:nvPr/>
        </p:nvSpPr>
        <p:spPr bwMode="auto">
          <a:xfrm>
            <a:off x="6601913" y="501722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sp>
        <p:nvSpPr>
          <p:cNvPr id="6" name="TextBox 5">
            <a:extLst>
              <a:ext uri="{FF2B5EF4-FFF2-40B4-BE49-F238E27FC236}">
                <a16:creationId xmlns:a16="http://schemas.microsoft.com/office/drawing/2014/main" id="{B19BD732-80EF-53FC-92A6-3FACCCA96E1B}"/>
              </a:ext>
            </a:extLst>
          </p:cNvPr>
          <p:cNvSpPr txBox="1"/>
          <p:nvPr/>
        </p:nvSpPr>
        <p:spPr>
          <a:xfrm>
            <a:off x="592063" y="3794788"/>
            <a:ext cx="11215137" cy="2980624"/>
          </a:xfrm>
          <a:prstGeom prst="rect">
            <a:avLst/>
          </a:prstGeom>
          <a:noFill/>
        </p:spPr>
        <p:txBody>
          <a:bodyPr wrap="square">
            <a:spAutoFit/>
          </a:bodyPr>
          <a:lstStyle/>
          <a:p>
            <a:pPr algn="just">
              <a:lnSpc>
                <a:spcPct val="107000"/>
              </a:lnSpc>
              <a:spcAft>
                <a:spcPts val="800"/>
              </a:spcAft>
            </a:pPr>
            <a:r>
              <a:rPr lang="el-GR" sz="1700" kern="100" dirty="0">
                <a:effectLst/>
                <a:latin typeface="Times New Roman" panose="02020603050405020304" pitchFamily="18" charset="0"/>
                <a:ea typeface="Calibri" panose="020F0502020204030204" pitchFamily="34" charset="0"/>
                <a:cs typeface="Times New Roman" panose="02020603050405020304" pitchFamily="18" charset="0"/>
              </a:rPr>
              <a:t>Με βάση τα δεδομένα των πινάκων απαντήστε στα παρακάτω ερωτήματα:</a:t>
            </a:r>
            <a:endParaRPr lang="el-GR" sz="17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SzPts val="1200"/>
              <a:buFont typeface="+mj-lt"/>
              <a:buAutoNum type="arabicParenR"/>
            </a:pPr>
            <a:r>
              <a:rPr lang="el-GR" sz="1700" kern="100" dirty="0">
                <a:effectLst/>
                <a:latin typeface="Times New Roman" panose="02020603050405020304" pitchFamily="18" charset="0"/>
                <a:ea typeface="Calibri" panose="020F0502020204030204" pitchFamily="34" charset="0"/>
                <a:cs typeface="Times New Roman" panose="02020603050405020304" pitchFamily="18" charset="0"/>
              </a:rPr>
              <a:t>Με βάση τα δεδομένα κάθε πίνακα, βρείτε τον μέσο όρο κατανάλωσης ενέργειας όλων των 21 ημερών. Συγκρίνετε τους μέσους όρους που βρήκατε και σκεφτείτε πώς θα μπορούσε να μοιραστεί στις άλλες 2 ενέργειες. </a:t>
            </a:r>
            <a:endParaRPr lang="el-GR" sz="17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SzPts val="1200"/>
              <a:buFont typeface="+mj-lt"/>
              <a:buAutoNum type="arabicParenR"/>
            </a:pPr>
            <a:r>
              <a:rPr lang="el-GR" sz="1700" kern="100" dirty="0">
                <a:effectLst/>
                <a:latin typeface="Times New Roman" panose="02020603050405020304" pitchFamily="18" charset="0"/>
                <a:ea typeface="Calibri" panose="020F0502020204030204" pitchFamily="34" charset="0"/>
                <a:cs typeface="Times New Roman" panose="02020603050405020304" pitchFamily="18" charset="0"/>
              </a:rPr>
              <a:t>Ποιο είναι το ποσοστό κατανάλωσης ενέργειας λιγνίτη στο διάστημα της 2</a:t>
            </a:r>
            <a:r>
              <a:rPr lang="el-GR" sz="1700" kern="100" baseline="30000" dirty="0">
                <a:effectLst/>
                <a:latin typeface="Times New Roman" panose="02020603050405020304" pitchFamily="18" charset="0"/>
                <a:ea typeface="Calibri" panose="020F0502020204030204" pitchFamily="34" charset="0"/>
                <a:cs typeface="Times New Roman" panose="02020603050405020304" pitchFamily="18" charset="0"/>
              </a:rPr>
              <a:t>ης</a:t>
            </a:r>
            <a:r>
              <a:rPr lang="el-GR" sz="1700" kern="100" dirty="0">
                <a:effectLst/>
                <a:latin typeface="Times New Roman" panose="02020603050405020304" pitchFamily="18" charset="0"/>
                <a:ea typeface="Calibri" panose="020F0502020204030204" pitchFamily="34" charset="0"/>
                <a:cs typeface="Times New Roman" panose="02020603050405020304" pitchFamily="18" charset="0"/>
              </a:rPr>
              <a:t> εβδομάδας;</a:t>
            </a:r>
            <a:endParaRPr lang="el-GR" sz="17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SzPts val="1200"/>
              <a:buFont typeface="+mj-lt"/>
              <a:buAutoNum type="arabicParenR"/>
            </a:pPr>
            <a:r>
              <a:rPr lang="el-GR" sz="1700" kern="100" dirty="0">
                <a:effectLst/>
                <a:latin typeface="Times New Roman" panose="02020603050405020304" pitchFamily="18" charset="0"/>
                <a:ea typeface="Calibri" panose="020F0502020204030204" pitchFamily="34" charset="0"/>
                <a:cs typeface="Times New Roman" panose="02020603050405020304" pitchFamily="18" charset="0"/>
              </a:rPr>
              <a:t>Για να βρούμε το ποσοστό των υποστηρικτών της χρήση λιγνίτη αντί της υδροηλεκτρικής ενέργειας ή του φυσικού αερίου, ρωτήσαμε 1000 άτομα από την περιοχή της Μεγαλόπολης, ποιο από τα παραπάνω προτιμούν. Ποιος είναι ο πληθυσμός της έρευνας και ποιο το δείγμα; Είναι το δείγμα αξιόπιστο;</a:t>
            </a:r>
            <a:endParaRPr lang="el-GR" sz="17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200"/>
              <a:buFont typeface="+mj-lt"/>
              <a:buAutoNum type="arabicParenR"/>
            </a:pPr>
            <a:r>
              <a:rPr lang="el-GR" sz="1700" kern="100" dirty="0">
                <a:effectLst/>
                <a:latin typeface="Times New Roman" panose="02020603050405020304" pitchFamily="18" charset="0"/>
                <a:ea typeface="Calibri" panose="020F0502020204030204" pitchFamily="34" charset="0"/>
                <a:cs typeface="Times New Roman" panose="02020603050405020304" pitchFamily="18" charset="0"/>
              </a:rPr>
              <a:t>Έστω ότι είστε ιδιοκτήτες ενός εργοστασίου παραγωγής ηλεκτρικής ενέργειας. Ως επιχειρηματίες θα επιλέγατε το μέγιστο κέρδος για την επιχείρησή σας ή θα προτιμούσατε να λειτουργείτε με τον πιο οικολογικό και φιλικό προς το περιβάλλον τρόπο;</a:t>
            </a:r>
            <a:endParaRPr lang="el-GR" sz="1700" kern="1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8" name="Πίνακας 7">
            <a:extLst>
              <a:ext uri="{FF2B5EF4-FFF2-40B4-BE49-F238E27FC236}">
                <a16:creationId xmlns:a16="http://schemas.microsoft.com/office/drawing/2014/main" id="{603CF473-64A5-2E67-1AFE-9F5446CB3F96}"/>
              </a:ext>
            </a:extLst>
          </p:cNvPr>
          <p:cNvGraphicFramePr>
            <a:graphicFrameLocks noGrp="1"/>
          </p:cNvGraphicFramePr>
          <p:nvPr>
            <p:extLst>
              <p:ext uri="{D42A27DB-BD31-4B8C-83A1-F6EECF244321}">
                <p14:modId xmlns:p14="http://schemas.microsoft.com/office/powerpoint/2010/main" val="3589337023"/>
              </p:ext>
            </p:extLst>
          </p:nvPr>
        </p:nvGraphicFramePr>
        <p:xfrm>
          <a:off x="3849686" y="2192058"/>
          <a:ext cx="5325110" cy="1547880"/>
        </p:xfrm>
        <a:graphic>
          <a:graphicData uri="http://schemas.openxmlformats.org/drawingml/2006/table">
            <a:tbl>
              <a:tblPr firstRow="1" firstCol="1" bandRow="1"/>
              <a:tblGrid>
                <a:gridCol w="213995">
                  <a:extLst>
                    <a:ext uri="{9D8B030D-6E8A-4147-A177-3AD203B41FA5}">
                      <a16:colId xmlns:a16="http://schemas.microsoft.com/office/drawing/2014/main" val="2844338377"/>
                    </a:ext>
                  </a:extLst>
                </a:gridCol>
                <a:gridCol w="802640">
                  <a:extLst>
                    <a:ext uri="{9D8B030D-6E8A-4147-A177-3AD203B41FA5}">
                      <a16:colId xmlns:a16="http://schemas.microsoft.com/office/drawing/2014/main" val="352939868"/>
                    </a:ext>
                  </a:extLst>
                </a:gridCol>
                <a:gridCol w="289560">
                  <a:extLst>
                    <a:ext uri="{9D8B030D-6E8A-4147-A177-3AD203B41FA5}">
                      <a16:colId xmlns:a16="http://schemas.microsoft.com/office/drawing/2014/main" val="3160856444"/>
                    </a:ext>
                  </a:extLst>
                </a:gridCol>
                <a:gridCol w="781050">
                  <a:extLst>
                    <a:ext uri="{9D8B030D-6E8A-4147-A177-3AD203B41FA5}">
                      <a16:colId xmlns:a16="http://schemas.microsoft.com/office/drawing/2014/main" val="1067714874"/>
                    </a:ext>
                  </a:extLst>
                </a:gridCol>
                <a:gridCol w="289560">
                  <a:extLst>
                    <a:ext uri="{9D8B030D-6E8A-4147-A177-3AD203B41FA5}">
                      <a16:colId xmlns:a16="http://schemas.microsoft.com/office/drawing/2014/main" val="37472867"/>
                    </a:ext>
                  </a:extLst>
                </a:gridCol>
                <a:gridCol w="786765">
                  <a:extLst>
                    <a:ext uri="{9D8B030D-6E8A-4147-A177-3AD203B41FA5}">
                      <a16:colId xmlns:a16="http://schemas.microsoft.com/office/drawing/2014/main" val="4191751543"/>
                    </a:ext>
                  </a:extLst>
                </a:gridCol>
                <a:gridCol w="289560">
                  <a:extLst>
                    <a:ext uri="{9D8B030D-6E8A-4147-A177-3AD203B41FA5}">
                      <a16:colId xmlns:a16="http://schemas.microsoft.com/office/drawing/2014/main" val="735890109"/>
                    </a:ext>
                  </a:extLst>
                </a:gridCol>
                <a:gridCol w="796925">
                  <a:extLst>
                    <a:ext uri="{9D8B030D-6E8A-4147-A177-3AD203B41FA5}">
                      <a16:colId xmlns:a16="http://schemas.microsoft.com/office/drawing/2014/main" val="3032790955"/>
                    </a:ext>
                  </a:extLst>
                </a:gridCol>
                <a:gridCol w="289560">
                  <a:extLst>
                    <a:ext uri="{9D8B030D-6E8A-4147-A177-3AD203B41FA5}">
                      <a16:colId xmlns:a16="http://schemas.microsoft.com/office/drawing/2014/main" val="1262549793"/>
                    </a:ext>
                  </a:extLst>
                </a:gridCol>
                <a:gridCol w="785495">
                  <a:extLst>
                    <a:ext uri="{9D8B030D-6E8A-4147-A177-3AD203B41FA5}">
                      <a16:colId xmlns:a16="http://schemas.microsoft.com/office/drawing/2014/main" val="2103996800"/>
                    </a:ext>
                  </a:extLst>
                </a:gridCol>
              </a:tblGrid>
              <a:tr h="168275">
                <a:tc gridSpan="10">
                  <a:txBody>
                    <a:bodyPr/>
                    <a:lstStyle/>
                    <a:p>
                      <a:pPr algn="ctr">
                        <a:lnSpc>
                          <a:spcPct val="150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Μεταβλητή 3: </a:t>
                      </a:r>
                      <a:r>
                        <a:rPr lang="el-GR"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Κατανάλωση</a:t>
                      </a: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υδροηλεκτρικής ενέργειας</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9050" cap="flat" cmpd="sng" algn="ctr">
                      <a:solidFill>
                        <a:srgbClr val="8EAADB"/>
                      </a:solidFill>
                      <a:prstDash val="solid"/>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479503195"/>
                  </a:ext>
                </a:extLst>
              </a:tr>
              <a:tr h="0">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937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1027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915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1006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1221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905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415593905"/>
                  </a:ext>
                </a:extLst>
              </a:tr>
              <a:tr h="168275">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1181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1102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16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940</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23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958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30</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1243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515307041"/>
                  </a:ext>
                </a:extLst>
              </a:tr>
              <a:tr h="168275">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1497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981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841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1006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1243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3765917641"/>
                  </a:ext>
                </a:extLst>
              </a:tr>
              <a:tr h="168275">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1001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11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935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18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1274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25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1182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32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1239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532817482"/>
                  </a:ext>
                </a:extLst>
              </a:tr>
              <a:tr h="168275">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1085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935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995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985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1041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720938517"/>
                  </a:ext>
                </a:extLst>
              </a:tr>
              <a:tr h="168275">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1026</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13</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1068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20</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777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27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1078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just">
                        <a:lnSpc>
                          <a:spcPct val="107000"/>
                        </a:lnSpc>
                        <a:spcAft>
                          <a:spcPts val="800"/>
                        </a:spcAft>
                        <a:tabLst>
                          <a:tab pos="1061085" algn="l"/>
                        </a:tabLst>
                      </a:pPr>
                      <a:r>
                        <a:rPr lang="en-US" sz="1200" b="1" kern="100">
                          <a:effectLst/>
                          <a:latin typeface="Times New Roman" panose="02020603050405020304" pitchFamily="18" charset="0"/>
                          <a:ea typeface="Calibri" panose="020F0502020204030204" pitchFamily="34" charset="0"/>
                          <a:cs typeface="Times New Roman" panose="02020603050405020304" pitchFamily="18" charset="0"/>
                        </a:rPr>
                        <a:t>34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1138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3057251314"/>
                  </a:ext>
                </a:extLst>
              </a:tr>
              <a:tr h="168275">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1202</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1299</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21</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835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28</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1320</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just">
                        <a:lnSpc>
                          <a:spcPct val="107000"/>
                        </a:lnSpc>
                        <a:spcAft>
                          <a:spcPts val="800"/>
                        </a:spcAft>
                        <a:tabLst>
                          <a:tab pos="1061085" algn="l"/>
                        </a:tabLst>
                      </a:pPr>
                      <a:r>
                        <a:rPr lang="en-US" sz="12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35</a:t>
                      </a:r>
                      <a:endParaRPr lang="el-G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lnSpc>
                          <a:spcPct val="107000"/>
                        </a:lnSpc>
                        <a:spcAft>
                          <a:spcPts val="800"/>
                        </a:spcAft>
                        <a:tabLst>
                          <a:tab pos="1061085" algn="l"/>
                        </a:tabLst>
                      </a:pPr>
                      <a:r>
                        <a:rPr lang="el-GR" sz="11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1162</a:t>
                      </a:r>
                      <a:endParaRPr lang="el-GR"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8EAADB"/>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3839460716"/>
                  </a:ext>
                </a:extLst>
              </a:tr>
            </a:tbl>
          </a:graphicData>
        </a:graphic>
      </p:graphicFrame>
    </p:spTree>
    <p:extLst>
      <p:ext uri="{BB962C8B-B14F-4D97-AF65-F5344CB8AC3E}">
        <p14:creationId xmlns:p14="http://schemas.microsoft.com/office/powerpoint/2010/main" val="827339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2060">
            <a:alpha val="16000"/>
          </a:srgbClr>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BB4CFBB-D3AE-627B-263A-504C1488D5A7}"/>
              </a:ext>
            </a:extLst>
          </p:cNvPr>
          <p:cNvSpPr>
            <a:spLocks noGrp="1"/>
          </p:cNvSpPr>
          <p:nvPr>
            <p:ph type="title"/>
          </p:nvPr>
        </p:nvSpPr>
        <p:spPr/>
        <p:txBody>
          <a:bodyPr/>
          <a:lstStyle/>
          <a:p>
            <a:pPr algn="ctr"/>
            <a:r>
              <a:rPr lang="el-GR" dirty="0">
                <a:latin typeface="Times New Roman" panose="02020603050405020304" pitchFamily="18" charset="0"/>
                <a:cs typeface="Times New Roman" panose="02020603050405020304" pitchFamily="18" charset="0"/>
              </a:rPr>
              <a:t>ΤΟ ΠΕΡΙΒΑΛΛΟΝΤΙΚΗΣ ΦΥΣΗΣ</a:t>
            </a:r>
            <a:r>
              <a:rPr lang="en-US" dirty="0">
                <a:latin typeface="Times New Roman" panose="02020603050405020304" pitchFamily="18" charset="0"/>
                <a:cs typeface="Times New Roman" panose="02020603050405020304" pitchFamily="18" charset="0"/>
              </a:rPr>
              <a:t> </a:t>
            </a:r>
            <a:r>
              <a:rPr lang="el-GR" dirty="0">
                <a:latin typeface="Times New Roman" panose="02020603050405020304" pitchFamily="18" charset="0"/>
                <a:cs typeface="Times New Roman" panose="02020603050405020304" pitchFamily="18" charset="0"/>
              </a:rPr>
              <a:t>ΘΕΜΑ</a:t>
            </a:r>
          </a:p>
        </p:txBody>
      </p:sp>
      <p:sp>
        <p:nvSpPr>
          <p:cNvPr id="3" name="Θέση περιεχομένου 2">
            <a:extLst>
              <a:ext uri="{FF2B5EF4-FFF2-40B4-BE49-F238E27FC236}">
                <a16:creationId xmlns:a16="http://schemas.microsoft.com/office/drawing/2014/main" id="{E27DE399-6A0C-8330-56D5-A61F2E62DE10}"/>
              </a:ext>
            </a:extLst>
          </p:cNvPr>
          <p:cNvSpPr>
            <a:spLocks noGrp="1"/>
          </p:cNvSpPr>
          <p:nvPr>
            <p:ph idx="1"/>
          </p:nvPr>
        </p:nvSpPr>
        <p:spPr>
          <a:xfrm>
            <a:off x="634574" y="2308745"/>
            <a:ext cx="10923638" cy="3694176"/>
          </a:xfrm>
        </p:spPr>
        <p:txBody>
          <a:bodyPr>
            <a:normAutofit/>
          </a:bodyPr>
          <a:lstStyle/>
          <a:p>
            <a:pPr marL="0" indent="0">
              <a:buNone/>
            </a:pPr>
            <a:r>
              <a:rPr lang="el-GR" sz="1800" kern="100" dirty="0">
                <a:effectLst/>
                <a:latin typeface="Times New Roman" panose="02020603050405020304" pitchFamily="18" charset="0"/>
                <a:ea typeface="Calibri" panose="020F0502020204030204" pitchFamily="34" charset="0"/>
                <a:cs typeface="Times New Roman" panose="02020603050405020304" pitchFamily="18" charset="0"/>
              </a:rPr>
              <a:t>Η παρούσα εργασία πραγματεύεται το περιβαλλοντικής φύσης ζήτημα της κατανάλωσης ενέργειας στην Ελλάδα και πώς μέσω αυτής επηρεάζεται η οικολογία του πλανήτη.</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l-GR" sz="1800" kern="100" dirty="0">
                <a:effectLst/>
                <a:latin typeface="Times New Roman" panose="02020603050405020304" pitchFamily="18" charset="0"/>
                <a:ea typeface="Calibri" panose="020F0502020204030204" pitchFamily="34" charset="0"/>
                <a:cs typeface="Times New Roman" panose="02020603050405020304" pitchFamily="18" charset="0"/>
              </a:rPr>
              <a:t>Το πρόβλημα, όπως το έχουμε προσεγγίσει, δραστηριοποιείται σε τοπικό επίπεδο (στην Ελλάδα), ωστόσο γενικεύοντάς το, λαμβάνει ευρύτερες διαστάσεις και εκτείνεται σε παγκόσμιο επίπεδο. Ειδικότερα, γίνεται αναφορά στην κατανάλωση ηλεκτρικής ενέργειας, η οποία προέρχεται από διάφορες ανανεώσιμες πηγές ενέργειας (ηλιακή, αιολική, υδροηλεκτρική, γεωθερμική κ.ά.) και μη (γαιάνθρακας –λιγνίτης, λιθάνθρακας, γραφίτης, τύρφη– , πετρέλαιο, φυσικό αέριο κ.ά.) και για να παραχθεί, είναι ένας  από τους κύριους παράγοντες που προκαλεί επιδείνωση του φαινομένου του θερμοκηπίου, της ατμοσφαιρικής ρύπανσης, της ρύπανσης του εδάφους, των υδάτων κ.ά. Ασχοληθήκαμε και με τους δύο τύπους πηγών ενέργειας, επικεντρώνοντας το ενδιαφέρον μας στο φυσικό αέριο, τον λιγνίτη και την υδροηλεκτρική ενέργεια και στον τρόπο με τον οποίο επηρεάζουν το φαινόμενο του θερμοκηπίου.</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l-GR" dirty="0"/>
          </a:p>
        </p:txBody>
      </p:sp>
      <p:cxnSp>
        <p:nvCxnSpPr>
          <p:cNvPr id="5" name="Ευθεία γραμμή σύνδεσης 4">
            <a:extLst>
              <a:ext uri="{FF2B5EF4-FFF2-40B4-BE49-F238E27FC236}">
                <a16:creationId xmlns:a16="http://schemas.microsoft.com/office/drawing/2014/main" id="{2C4AAD0A-2892-6042-B5BB-C032031BBD94}"/>
              </a:ext>
            </a:extLst>
          </p:cNvPr>
          <p:cNvCxnSpPr>
            <a:cxnSpLocks/>
          </p:cNvCxnSpPr>
          <p:nvPr/>
        </p:nvCxnSpPr>
        <p:spPr>
          <a:xfrm>
            <a:off x="633788" y="2251882"/>
            <a:ext cx="786" cy="32443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Ευθεία γραμμή σύνδεσης 6">
            <a:extLst>
              <a:ext uri="{FF2B5EF4-FFF2-40B4-BE49-F238E27FC236}">
                <a16:creationId xmlns:a16="http://schemas.microsoft.com/office/drawing/2014/main" id="{6C643207-D292-47F1-B53A-43BCEF8ACE1E}"/>
              </a:ext>
            </a:extLst>
          </p:cNvPr>
          <p:cNvCxnSpPr>
            <a:cxnSpLocks/>
          </p:cNvCxnSpPr>
          <p:nvPr/>
        </p:nvCxnSpPr>
        <p:spPr>
          <a:xfrm>
            <a:off x="904672" y="2033081"/>
            <a:ext cx="349223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5494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ccentBoxVTI">
  <a:themeElements>
    <a:clrScheme name="AccentBoxVTI">
      <a:dk1>
        <a:srgbClr val="000000"/>
      </a:dk1>
      <a:lt1>
        <a:sysClr val="window" lastClr="FFFFFF"/>
      </a:lt1>
      <a:dk2>
        <a:srgbClr val="262626"/>
      </a:dk2>
      <a:lt2>
        <a:srgbClr val="FFFFFF"/>
      </a:lt2>
      <a:accent1>
        <a:srgbClr val="F5A700"/>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Avenir">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TotalTime>
  <Words>725</Words>
  <Application>Microsoft Office PowerPoint</Application>
  <PresentationFormat>Ευρεία οθόνη</PresentationFormat>
  <Paragraphs>228</Paragraphs>
  <Slides>4</Slides>
  <Notes>1</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4</vt:i4>
      </vt:variant>
    </vt:vector>
  </HeadingPairs>
  <TitlesOfParts>
    <vt:vector size="10" baseType="lpstr">
      <vt:lpstr>Alasassy Caps</vt:lpstr>
      <vt:lpstr>Arial</vt:lpstr>
      <vt:lpstr>Calibri</vt:lpstr>
      <vt:lpstr>Neue Haas Grotesk Text Pro</vt:lpstr>
      <vt:lpstr>Times New Roman</vt:lpstr>
      <vt:lpstr>AccentBoxVTI</vt:lpstr>
      <vt:lpstr>Η ΚΑΤΑΝΑΛΩΣΗ ΕΝΕΡΓΕΙΑΣ ΣΤΗΝ ΕΛΛΑΔΑ  </vt:lpstr>
      <vt:lpstr>ΔΙΑΤΥΠΩΣΗ ΤΟΥ ΠΡΟΒΛΗΜΑΤΟΣ </vt:lpstr>
      <vt:lpstr>ΔΙΑΤΥΠΩΣΗ ΤΟΥ ΠΡΟΒΛΗΜΑΤΟΣ </vt:lpstr>
      <vt:lpstr>ΤΟ ΠΕΡΙΒΑΛΛΟΝΤΙΚΗΣ ΦΥΣΗΣ ΘΕΜΑ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ΚΑΤΑΝΑΛΩΣΗ ΕΝΕΡΓΕΙΑΣ ΣΤΗΝ ΕΛΛΑΔΑ  </dc:title>
  <dc:creator>Argyro Mamoura</dc:creator>
  <cp:lastModifiedBy>Μαριάντη Παλιοδήμου</cp:lastModifiedBy>
  <cp:revision>5</cp:revision>
  <dcterms:created xsi:type="dcterms:W3CDTF">2024-01-05T12:06:30Z</dcterms:created>
  <dcterms:modified xsi:type="dcterms:W3CDTF">2024-01-05T13:49:27Z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2024-01-05T13:17:20Z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de857ac6-df76-418d-a158-019b1d15f186</vt:lpwstr>
  </property>
  <property fmtid="{D5CDD505-2E9C-101B-9397-08002B2CF9AE}" pid="7" name="MSIP_Label_defa4170-0d19-0005-0004-bc88714345d2_ActionId">
    <vt:lpwstr>a8d23e58-b4ca-4466-a89c-b8c9d4f524be</vt:lpwstr>
  </property>
  <property fmtid="{D5CDD505-2E9C-101B-9397-08002B2CF9AE}" pid="8" name="MSIP_Label_defa4170-0d19-0005-0004-bc88714345d2_ContentBits">
    <vt:lpwstr>0</vt:lpwstr>
  </property>
</Properties>
</file>